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5143500" cx="9144000"/>
  <p:notesSz cx="6858000" cy="9144000"/>
  <p:embeddedFontLst>
    <p:embeddedFont>
      <p:font typeface="Roboto Slab"/>
      <p:regular r:id="rId57"/>
      <p:bold r:id="rId58"/>
    </p:embeddedFont>
    <p:embeddedFont>
      <p:font typeface="Nixie One"/>
      <p:regular r:id="rId59"/>
    </p:embeddedFont>
    <p:embeddedFont>
      <p:font typeface="Bree Serif"/>
      <p:regular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6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BreeSerif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Slab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NixieOne-regular.fntdata"/><Relationship Id="rId14" Type="http://schemas.openxmlformats.org/officeDocument/2006/relationships/slide" Target="slides/slide10.xml"/><Relationship Id="rId58" Type="http://schemas.openxmlformats.org/officeDocument/2006/relationships/font" Target="fonts/RobotoSlab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9ae123839_2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9ae12383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Everyone. Jerry to say title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bbe74e44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9bbe74e4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9ae123839_0_1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9ae123839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- Background stats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- Capacity visualization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b5360175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b5360175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bbe74e4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9bbe74e4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9bbe74e4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9bbe74e4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bbe74e4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bbe74e4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bbe74e44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9bbe74e4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9bbe74e4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9bbe74e4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bbe74e4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9bbe74e4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b536017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b536017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b536017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9b536017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9bbe74e4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9bbe74e4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Aviation System Performance Metrics (ASPM)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bbe74e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bbe74e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bbe74e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9bbe74e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9bbe74e4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9bbe74e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9bbe74e4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9bbe74e4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9b5360175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9b5360175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9b536017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9b536017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9b5360175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9b5360175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ae12383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ae12383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9ae123839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9ae123839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b5360175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b5360175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9b5360175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9b5360175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9b5360175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9b5360175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- Proper scheduling windows also generate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9b5360175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9b5360175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9b5360175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9b5360175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9ae123839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9ae123839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bbe74e44_3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bbe74e44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9bbe74e44_3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9bbe74e44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9bbe74e44_3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9bbe74e44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9bbe74e44_3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9bbe74e4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9bbe74e44_3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9bbe74e44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b536017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b536017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Jery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9bbe74e44_3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9bbe74e44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9bbe74e44_3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9bbe74e44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9bbe74e44_3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9bbe74e44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9bbe74e44_3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9bbe74e44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bbe74e44_5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bbe74e44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9bbe74e44_5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9bbe74e44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Jules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995c271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995c271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9b5360175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9b5360175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9bbe74e4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9bbe74e4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995c271e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995c271e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b536017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b536017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995c271e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995c271e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995c271e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995c271e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9bbe74e4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9bbe74e4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995c271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995c271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9b5360175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9b5360175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bbe74e44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9bbe74e44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bbe74e44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bbe74e4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500626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tyle A">
  <p:cSld name="BLANK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tyle B">
  <p:cSld name="BLANK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0" y="4294550"/>
            <a:ext cx="9144000" cy="2412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0" y="500626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3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96" name="Google Shape;96;p1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 sz="1800">
                <a:solidFill>
                  <a:srgbClr val="94BF6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 sz="1800">
                <a:solidFill>
                  <a:srgbClr val="94BF6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 sz="1800">
                <a:solidFill>
                  <a:srgbClr val="94BF6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34743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500626"/>
            <a:ext cx="34743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4584075"/>
            <a:ext cx="34743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3398538" y="1599538"/>
            <a:ext cx="2346925" cy="19444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E3142">
                    <a:alpha val="20380"/>
                  </a:srgbClr>
                </a:solidFill>
                <a:latin typeface="Impact"/>
              </a:rPr>
              <a:t>“</a:t>
            </a:r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500625"/>
            <a:ext cx="9144000" cy="732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1556175" y="2300275"/>
            <a:ext cx="6031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  <a:defRPr sz="2000">
                <a:solidFill>
                  <a:srgbClr val="FFFFFF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▫"/>
              <a:defRPr sz="2000">
                <a:solidFill>
                  <a:srgbClr val="FFFFFF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Google Shape;37;p5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5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6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1146025" y="1767275"/>
            <a:ext cx="3660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5026623" y="1767275"/>
            <a:ext cx="3660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7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7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1146025" y="1773300"/>
            <a:ext cx="2409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2" type="body"/>
          </p:nvPr>
        </p:nvSpPr>
        <p:spPr>
          <a:xfrm>
            <a:off x="3679388" y="1773300"/>
            <a:ext cx="2409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3" type="body"/>
          </p:nvPr>
        </p:nvSpPr>
        <p:spPr>
          <a:xfrm>
            <a:off x="6212750" y="1773300"/>
            <a:ext cx="2409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8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cap="flat" cmpd="sng" w="9525">
            <a:solidFill>
              <a:srgbClr val="18637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8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1" name="Google Shape;71;p9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4454"/>
              </a:solidFill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b="1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ts val="3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■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idx="4294967295" type="title"/>
          </p:nvPr>
        </p:nvSpPr>
        <p:spPr>
          <a:xfrm>
            <a:off x="155150" y="711925"/>
            <a:ext cx="3804900" cy="9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Reducing Air Traffic Delays in Los Angeles</a:t>
            </a:r>
            <a:endParaRPr sz="2700"/>
          </a:p>
        </p:txBody>
      </p:sp>
      <p:sp>
        <p:nvSpPr>
          <p:cNvPr id="107" name="Google Shape;107;p14"/>
          <p:cNvSpPr txBox="1"/>
          <p:nvPr>
            <p:ph idx="4294967295" type="body"/>
          </p:nvPr>
        </p:nvSpPr>
        <p:spPr>
          <a:xfrm>
            <a:off x="291950" y="1670430"/>
            <a:ext cx="3039600" cy="28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Jerry Chen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Jules Pommies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John Stuart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Brian Tam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Jonathan Wegleitner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University of California, Berkeley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December 2016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19484" r="24281" t="-573"/>
          <a:stretch/>
        </p:blipFill>
        <p:spPr>
          <a:xfrm>
            <a:off x="3040300" y="-36750"/>
            <a:ext cx="6041100" cy="51876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709" y="0"/>
            <a:ext cx="64062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idx="4294967295" type="title"/>
          </p:nvPr>
        </p:nvSpPr>
        <p:spPr>
          <a:xfrm>
            <a:off x="155150" y="1868400"/>
            <a:ext cx="2337600" cy="14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Location: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Five Major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Airports</a:t>
            </a:r>
            <a:endParaRPr sz="3000"/>
          </a:p>
        </p:txBody>
      </p:sp>
      <p:sp>
        <p:nvSpPr>
          <p:cNvPr id="172" name="Google Shape;172;p23"/>
          <p:cNvSpPr/>
          <p:nvPr/>
        </p:nvSpPr>
        <p:spPr>
          <a:xfrm>
            <a:off x="8597650" y="1679350"/>
            <a:ext cx="286500" cy="262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6791600" y="4754900"/>
            <a:ext cx="286500" cy="262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4939125" y="3606500"/>
            <a:ext cx="286500" cy="262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3146300" y="2613275"/>
            <a:ext cx="286500" cy="262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3501575" y="534025"/>
            <a:ext cx="286500" cy="262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2993000" y="2456375"/>
            <a:ext cx="593100" cy="576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idx="4294967295" type="ctrTitle"/>
          </p:nvPr>
        </p:nvSpPr>
        <p:spPr>
          <a:xfrm>
            <a:off x="445675" y="164100"/>
            <a:ext cx="4893000" cy="15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4BF6E"/>
                </a:solidFill>
              </a:rPr>
              <a:t>Opportunity to Improve</a:t>
            </a:r>
            <a:endParaRPr sz="4800">
              <a:solidFill>
                <a:srgbClr val="94BF6E"/>
              </a:solidFill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275" y="1053275"/>
            <a:ext cx="3755500" cy="371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6630413" y="439850"/>
            <a:ext cx="1057200" cy="50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DEN</a:t>
            </a:r>
            <a:endParaRPr b="1" sz="2400"/>
          </a:p>
        </p:txBody>
      </p:sp>
      <p:sp>
        <p:nvSpPr>
          <p:cNvPr id="185" name="Google Shape;185;p24"/>
          <p:cNvSpPr/>
          <p:nvPr/>
        </p:nvSpPr>
        <p:spPr>
          <a:xfrm>
            <a:off x="4392950" y="1722050"/>
            <a:ext cx="791400" cy="329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75" y="1719050"/>
            <a:ext cx="4433564" cy="30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46850"/>
            <a:ext cx="4285625" cy="41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192" y="746850"/>
            <a:ext cx="4345782" cy="422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4684200" y="170550"/>
            <a:ext cx="1057200" cy="50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LAX</a:t>
            </a:r>
            <a:endParaRPr b="1" sz="2400"/>
          </a:p>
        </p:txBody>
      </p:sp>
      <p:sp>
        <p:nvSpPr>
          <p:cNvPr id="194" name="Google Shape;194;p25"/>
          <p:cNvSpPr txBox="1"/>
          <p:nvPr/>
        </p:nvSpPr>
        <p:spPr>
          <a:xfrm>
            <a:off x="356975" y="170550"/>
            <a:ext cx="1057200" cy="50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LGB</a:t>
            </a:r>
            <a:endParaRPr b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1190800" y="530725"/>
            <a:ext cx="33237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LAX Approach and departure paths</a:t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00" y="1844761"/>
            <a:ext cx="4395426" cy="308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889" y="1852250"/>
            <a:ext cx="4395436" cy="30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1230850" y="530725"/>
            <a:ext cx="31242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John Wayne / Long Beach Trip</a:t>
            </a:r>
            <a:endParaRPr sz="2100"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2400"/>
            <a:ext cx="4414800" cy="3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600" y="1832400"/>
            <a:ext cx="4516399" cy="338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25799"/>
            <a:ext cx="9144000" cy="685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4874"/>
            <a:ext cx="3298200" cy="247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479" y="4166113"/>
            <a:ext cx="3089326" cy="231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6475" y="2145304"/>
            <a:ext cx="3089326" cy="231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3675" y="0"/>
            <a:ext cx="2954950" cy="22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5800" y="0"/>
            <a:ext cx="3298200" cy="247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5800" y="2473650"/>
            <a:ext cx="3559764" cy="26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3459826" cy="25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75" y="1908650"/>
            <a:ext cx="8621351" cy="29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type="title"/>
          </p:nvPr>
        </p:nvSpPr>
        <p:spPr>
          <a:xfrm>
            <a:off x="1160800" y="530725"/>
            <a:ext cx="33855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Forced market: </a:t>
            </a:r>
            <a:r>
              <a:rPr lang="en" sz="2200"/>
              <a:t>Can we make this more optimal?</a:t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819325" y="1895275"/>
            <a:ext cx="10008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Research Question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1893625" y="2005375"/>
            <a:ext cx="818100" cy="1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2796525" y="1895275"/>
            <a:ext cx="11562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Background </a:t>
            </a:r>
            <a:r>
              <a:rPr lang="en">
                <a:solidFill>
                  <a:srgbClr val="FFFFFF"/>
                </a:solidFill>
              </a:rPr>
              <a:t>Research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4037425" y="2005375"/>
            <a:ext cx="480300" cy="1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4602425" y="1895275"/>
            <a:ext cx="11562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Obtain Data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5843325" y="2005375"/>
            <a:ext cx="1431600" cy="1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7359625" y="1895275"/>
            <a:ext cx="12069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Visualization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" name="Google Shape;246;p31"/>
          <p:cNvSpPr/>
          <p:nvPr/>
        </p:nvSpPr>
        <p:spPr>
          <a:xfrm rot="5400000">
            <a:off x="4848275" y="2583750"/>
            <a:ext cx="664500" cy="1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5843325" y="2765250"/>
            <a:ext cx="12570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Program Development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4602425" y="2875950"/>
            <a:ext cx="1156200" cy="160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7257825" y="2875950"/>
            <a:ext cx="720600" cy="160200"/>
          </a:xfrm>
          <a:prstGeom prst="rightArrow">
            <a:avLst>
              <a:gd fmla="val 50000" name="adj1"/>
              <a:gd fmla="val 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 rot="5400000">
            <a:off x="7155000" y="3636400"/>
            <a:ext cx="1581000" cy="160200"/>
          </a:xfrm>
          <a:prstGeom prst="rightArrow">
            <a:avLst>
              <a:gd fmla="val 50000" name="adj1"/>
              <a:gd fmla="val 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 rot="10800000">
            <a:off x="7274905" y="3661450"/>
            <a:ext cx="651900" cy="1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/>
          <p:nvPr/>
        </p:nvSpPr>
        <p:spPr>
          <a:xfrm rot="10800000">
            <a:off x="7274850" y="4423000"/>
            <a:ext cx="720600" cy="1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5843325" y="3551350"/>
            <a:ext cx="12570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MILP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5843325" y="4264125"/>
            <a:ext cx="12570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Dynamic Program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3396625" y="2666250"/>
            <a:ext cx="1086000" cy="578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Landside Analysis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31"/>
          <p:cNvSpPr/>
          <p:nvPr/>
        </p:nvSpPr>
        <p:spPr>
          <a:xfrm rot="10800000">
            <a:off x="5033599" y="3636975"/>
            <a:ext cx="720600" cy="160200"/>
          </a:xfrm>
          <a:prstGeom prst="rightArrow">
            <a:avLst>
              <a:gd fmla="val 50000" name="adj1"/>
              <a:gd fmla="val 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 rot="10800000">
            <a:off x="5066075" y="4374225"/>
            <a:ext cx="720600" cy="160200"/>
          </a:xfrm>
          <a:prstGeom prst="rightArrow">
            <a:avLst>
              <a:gd fmla="val 50000" name="adj1"/>
              <a:gd fmla="val 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 rot="5400000">
            <a:off x="4642975" y="4004200"/>
            <a:ext cx="845700" cy="160200"/>
          </a:xfrm>
          <a:prstGeom prst="rightArrow">
            <a:avLst>
              <a:gd fmla="val 50000" name="adj1"/>
              <a:gd fmla="val 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/>
          <p:nvPr/>
        </p:nvSpPr>
        <p:spPr>
          <a:xfrm rot="10800000">
            <a:off x="4713124" y="4005600"/>
            <a:ext cx="387300" cy="1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3223825" y="3894100"/>
            <a:ext cx="14316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Implementation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31"/>
          <p:cNvSpPr/>
          <p:nvPr/>
        </p:nvSpPr>
        <p:spPr>
          <a:xfrm rot="10800000">
            <a:off x="2556224" y="2875950"/>
            <a:ext cx="720600" cy="160200"/>
          </a:xfrm>
          <a:prstGeom prst="rightArrow">
            <a:avLst>
              <a:gd fmla="val 50000" name="adj1"/>
              <a:gd fmla="val 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/>
          <p:nvPr/>
        </p:nvSpPr>
        <p:spPr>
          <a:xfrm rot="10800000">
            <a:off x="2511932" y="4005600"/>
            <a:ext cx="651900" cy="160200"/>
          </a:xfrm>
          <a:prstGeom prst="rightArrow">
            <a:avLst>
              <a:gd fmla="val 50000" name="adj1"/>
              <a:gd fmla="val 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1"/>
          <p:cNvSpPr/>
          <p:nvPr/>
        </p:nvSpPr>
        <p:spPr>
          <a:xfrm rot="5400000">
            <a:off x="1925175" y="3446350"/>
            <a:ext cx="1200900" cy="160200"/>
          </a:xfrm>
          <a:prstGeom prst="rightArrow">
            <a:avLst>
              <a:gd fmla="val 50000" name="adj1"/>
              <a:gd fmla="val 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 rot="10800000">
            <a:off x="2146824" y="3446350"/>
            <a:ext cx="387300" cy="1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50375" y="3336250"/>
            <a:ext cx="15387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Suggested Implementation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Air Service System</a:t>
            </a:r>
            <a:endParaRPr/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Airports offer slots to airlines, which set a maximum on airline service 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May be bounded by number of flights, or number of passengers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Are distributed to airlines according to legal procedures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Slots can be as restrictive as they need to be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Airlines schedule flights in accordance with their slot allocations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Generally, slots dictate how many gates are available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Airlines try to schedule flights to meet service demand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Airports are competitors, and generally operate independent of another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Exceptions for when departure paths cross, or other factors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1069825" y="530725"/>
            <a:ext cx="34005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Intro: Los Angeles </a:t>
            </a:r>
            <a:endParaRPr sz="2400"/>
          </a:p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993625" y="1614875"/>
            <a:ext cx="75408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Los Angeles Area is one of the busiest air traffic regions in the world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Population: 18 million (2nd largest in US)</a:t>
            </a:r>
            <a:endParaRPr sz="1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Commercial air service from 5 airports: LAX, SNA, LGB, ONT, BUR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Of these, LAX by far serves the most destinations and has the greatest frequency of commercial flights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4 other airports almost exclusively serve domestic destinations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LAX is often preferred due to high frequency of flights and more non-stop destinations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However, LAX has many problems including delays and efficiency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Categories</a:t>
            </a:r>
            <a:endParaRPr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1146025" y="1767275"/>
            <a:ext cx="37431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Carrier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Airport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Flight Plan Gate Out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Actual Gate Out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Flight Plan Gate In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Actual Gate In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Unimpeded Taxi Out Time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Out Time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Out Time Difference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Out Delay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Estimated Time Enroute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Tail Number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ACID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4878025" y="1774225"/>
            <a:ext cx="35397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Actual Airborne Time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Airborne Time Difference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Airborne Delay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Unimpeded Taxi In Time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In Time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In Time Difference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In Delay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Scheduled Block Time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Actual Block Time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Block Time Difference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Block Delay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Departure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3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Arrival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1035925" y="530725"/>
            <a:ext cx="38805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Initial Data Interpretation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Southwest Airlines</a:t>
            </a:r>
            <a:endParaRPr sz="1400"/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25" y="1559425"/>
            <a:ext cx="7351939" cy="35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1035925" y="530725"/>
            <a:ext cx="38805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Initial Data Interpretation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Southwest Airlines</a:t>
            </a:r>
            <a:endParaRPr sz="1400"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38" y="1559425"/>
            <a:ext cx="7351915" cy="35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1035925" y="530725"/>
            <a:ext cx="38805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Initial Data Interpretation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American Airlines</a:t>
            </a:r>
            <a:endParaRPr sz="1400"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88" y="1559425"/>
            <a:ext cx="7335221" cy="35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type="title"/>
          </p:nvPr>
        </p:nvSpPr>
        <p:spPr>
          <a:xfrm>
            <a:off x="1035925" y="530725"/>
            <a:ext cx="38805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Initial Data Interpretation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American Airlines</a:t>
            </a:r>
            <a:endParaRPr sz="1400"/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38" y="1559425"/>
            <a:ext cx="7351920" cy="35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- </a:t>
            </a:r>
            <a:br>
              <a:rPr lang="en"/>
            </a:br>
            <a:r>
              <a:rPr lang="en"/>
              <a:t>Two Approaches</a:t>
            </a:r>
            <a:endParaRPr/>
          </a:p>
        </p:txBody>
      </p:sp>
      <p:sp>
        <p:nvSpPr>
          <p:cNvPr id="308" name="Google Shape;308;p38"/>
          <p:cNvSpPr txBox="1"/>
          <p:nvPr>
            <p:ph idx="1" type="body"/>
          </p:nvPr>
        </p:nvSpPr>
        <p:spPr>
          <a:xfrm>
            <a:off x="1146025" y="1767275"/>
            <a:ext cx="3660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Mixed Integer Linear Program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ming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Uses linear programming and branch and bound algorithm to optimize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Easy to implement and change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Very time inefficient for large numbers of aircraft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Time complexity unpredictable for difficult scenarios</a:t>
            </a:r>
            <a:b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/>
          </a:p>
        </p:txBody>
      </p:sp>
      <p:sp>
        <p:nvSpPr>
          <p:cNvPr id="309" name="Google Shape;309;p38"/>
          <p:cNvSpPr txBox="1"/>
          <p:nvPr>
            <p:ph idx="2" type="body"/>
          </p:nvPr>
        </p:nvSpPr>
        <p:spPr>
          <a:xfrm>
            <a:off x="5026623" y="1767275"/>
            <a:ext cx="3660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Dynamic Programming</a:t>
            </a:r>
            <a:b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Uses recursion to map optimal solutions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Complicated to implement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Theoretically less computationally intensive as MILP, with more predictable time complexity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Difficult to change constraints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1 - MILP</a:t>
            </a:r>
            <a:endParaRPr/>
          </a:p>
        </p:txBody>
      </p:sp>
      <p:sp>
        <p:nvSpPr>
          <p:cNvPr id="315" name="Google Shape;315;p39"/>
          <p:cNvSpPr txBox="1"/>
          <p:nvPr>
            <p:ph idx="1" type="body"/>
          </p:nvPr>
        </p:nvSpPr>
        <p:spPr>
          <a:xfrm>
            <a:off x="5745675" y="1845250"/>
            <a:ext cx="30954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Minimizes the sum of difference between an aircraft’s earliest possible arrival time and new scheduled </a:t>
            </a: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time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Imposes limit on delay of any one aircraft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Imposes FAA separation requirements on aircraft approaching the same runway.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50" y="1622462"/>
            <a:ext cx="5333625" cy="34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1146025" y="1614875"/>
            <a:ext cx="7540800" cy="3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MILP makes a number of permissible assumptions about aircraft dynamics and regulations to enable faster computation.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Schedules repeat over the course of days or weeks.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7 Runways for arrivals (2 each at LAX and LGB).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Aircraft arrive from 4 general directions, meaning additional flight time to each airport varies.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Once at an airport, all aircraft merge into a single approach path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Temporarily Relaxed Details: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Runway capabilities (based on weight class)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Variable headway requirements (an average of 90 seconds used)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Actual vs random origin direction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 Selection</a:t>
            </a:r>
            <a:endParaRPr/>
          </a:p>
        </p:txBody>
      </p:sp>
      <p:sp>
        <p:nvSpPr>
          <p:cNvPr id="328" name="Google Shape;328;p41"/>
          <p:cNvSpPr txBox="1"/>
          <p:nvPr/>
        </p:nvSpPr>
        <p:spPr>
          <a:xfrm>
            <a:off x="1146025" y="1746725"/>
            <a:ext cx="58641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Additional function (LongTermPlot.m) developed to explore the effect of constraints on delay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Looping over different scheduling window limits and available airport constraints, we can determine feasible constraints graphically.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Generated plots show the delay reduction effect of scheduling over a larger sample of airports.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LongTermPlot also graphs cumulative rerouting decisions from each sample set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1" y="1039224"/>
            <a:ext cx="8570599" cy="3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>
            <p:ph idx="4294967295" type="title"/>
          </p:nvPr>
        </p:nvSpPr>
        <p:spPr>
          <a:xfrm>
            <a:off x="286700" y="10525"/>
            <a:ext cx="77487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of Bivariate Constraint Program - </a:t>
            </a:r>
            <a:r>
              <a:rPr lang="en">
                <a:solidFill>
                  <a:schemeClr val="lt1"/>
                </a:solidFill>
              </a:rPr>
              <a:t>(LongTermPlot.m)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1069825" y="530725"/>
            <a:ext cx="34005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Intro: LAX </a:t>
            </a:r>
            <a:endParaRPr sz="2400"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993625" y="1614875"/>
            <a:ext cx="7695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From 2010 to 2016, LAX ranked as #1 for the longest delay in </a:t>
            </a: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taxi-in time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Closely spaced terminals allow only one aircraft on the apron taxiway at a time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Closely spaced taxiways can restrict ground aircraft movement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Taxiway weight restrictions result in longer taxi times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Almost constant construction results in runway and taxiway closures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Horseshoe terminal layout makes inter-terminal transitions difficult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Los Angeles road traffic makes LAX difficult to get to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LAX is bounded in all 4 directions and almost impossible to expand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Individual flight data is extracted from ASPM database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Aircraft equipment ID and other databases are used to determine:          ➤ weight category                                     ➤ fuel consumption</a:t>
            </a:r>
            <a:b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➤ point of origin                                        ➤ original destination, </a:t>
            </a:r>
            <a:b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➤ separation requirements   		 ➤ time impacts of changing               </a:t>
            </a:r>
            <a:b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                                        destination </a:t>
            </a:r>
            <a:b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For loops assemble the constraint arrays A, B, Aeq, and beq from the data calculated in Step 2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eriod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Intlinprog function uses the simplex algorithm and branch and bound to explore options and find a delay minimizing schedule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46" name="Google Shape;346;p44"/>
          <p:cNvSpPr txBox="1"/>
          <p:nvPr>
            <p:ph idx="1" type="body"/>
          </p:nvPr>
        </p:nvSpPr>
        <p:spPr>
          <a:xfrm>
            <a:off x="506225" y="1767275"/>
            <a:ext cx="42492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Every iteration generates a plot of runway decisions and a complete schedule vector.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Originally sample sizes were too small to produce meaningful results. Most results would be either infeasible or have zero delay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Proper selection of a scheduling window solves this problem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49" y="606925"/>
            <a:ext cx="4001475" cy="39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2 - Dynamic</a:t>
            </a:r>
            <a:endParaRPr/>
          </a:p>
        </p:txBody>
      </p:sp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Dynamic programming takes a desired final state and systematically explores all possible ways of minimizing cost of reaching that state. 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Previous work has been done on using dynamic programming to maximize minimum separation in air traffic (Bayen et al 2004) but minimizing delay takes a new approach.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This dynamic program seeks to pack “aircraft blocks” or windows of landing time and headway, into as small a timespan as possible.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Issues and Improvements</a:t>
            </a:r>
            <a:endParaRPr/>
          </a:p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1146025" y="1538675"/>
            <a:ext cx="3660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MILP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Time efficiency has been improved with random points of origin and reducing the aircraft sample size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Number of variables increases polynomially, unknown O(f(N))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LongTermPlot.m function has provided optimal constraint combinations to try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Attempt iteration over entire day with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6"/>
          <p:cNvSpPr txBox="1"/>
          <p:nvPr>
            <p:ph idx="2" type="body"/>
          </p:nvPr>
        </p:nvSpPr>
        <p:spPr>
          <a:xfrm>
            <a:off x="4806323" y="1538675"/>
            <a:ext cx="3660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Dynamic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Additional debugging required</a:t>
            </a:r>
            <a:endParaRPr/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325" y="2543050"/>
            <a:ext cx="3974227" cy="22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04" y="-18120"/>
            <a:ext cx="9222096" cy="51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 txBox="1"/>
          <p:nvPr>
            <p:ph type="title"/>
          </p:nvPr>
        </p:nvSpPr>
        <p:spPr>
          <a:xfrm>
            <a:off x="843475" y="3626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Bree Serif"/>
                <a:ea typeface="Bree Serif"/>
                <a:cs typeface="Bree Serif"/>
                <a:sym typeface="Bree Serif"/>
              </a:rPr>
              <a:t>LAND-SIDE</a:t>
            </a:r>
            <a:endParaRPr sz="3600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73" name="Google Shape;373;p48"/>
          <p:cNvSpPr txBox="1"/>
          <p:nvPr>
            <p:ph idx="4294967295" type="title"/>
          </p:nvPr>
        </p:nvSpPr>
        <p:spPr>
          <a:xfrm>
            <a:off x="131250" y="503350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LAX Survey</a:t>
            </a:r>
            <a:endParaRPr sz="3600"/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513" y="588650"/>
            <a:ext cx="40481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0" name="Google Shape;380;p49"/>
          <p:cNvSpPr txBox="1"/>
          <p:nvPr>
            <p:ph idx="4294967295" type="title"/>
          </p:nvPr>
        </p:nvSpPr>
        <p:spPr>
          <a:xfrm>
            <a:off x="131250" y="1679950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Passenger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Origin</a:t>
            </a:r>
            <a:endParaRPr sz="3600"/>
          </a:p>
        </p:txBody>
      </p:sp>
      <p:pic>
        <p:nvPicPr>
          <p:cNvPr id="381" name="Google Shape;3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865" y="0"/>
            <a:ext cx="533157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9"/>
          <p:cNvSpPr txBox="1"/>
          <p:nvPr>
            <p:ph idx="4294967295" type="title"/>
          </p:nvPr>
        </p:nvSpPr>
        <p:spPr>
          <a:xfrm>
            <a:off x="8180300" y="-36500"/>
            <a:ext cx="7728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3,2%</a:t>
            </a:r>
            <a:endParaRPr sz="1200"/>
          </a:p>
        </p:txBody>
      </p:sp>
      <p:sp>
        <p:nvSpPr>
          <p:cNvPr id="383" name="Google Shape;383;p49"/>
          <p:cNvSpPr txBox="1"/>
          <p:nvPr>
            <p:ph idx="4294967295" type="title"/>
          </p:nvPr>
        </p:nvSpPr>
        <p:spPr>
          <a:xfrm>
            <a:off x="8180300" y="1167738"/>
            <a:ext cx="7728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2,4%</a:t>
            </a:r>
            <a:endParaRPr sz="1200"/>
          </a:p>
        </p:txBody>
      </p:sp>
      <p:sp>
        <p:nvSpPr>
          <p:cNvPr id="384" name="Google Shape;384;p49"/>
          <p:cNvSpPr txBox="1"/>
          <p:nvPr>
            <p:ph idx="4294967295" type="title"/>
          </p:nvPr>
        </p:nvSpPr>
        <p:spPr>
          <a:xfrm>
            <a:off x="8180300" y="2974125"/>
            <a:ext cx="7728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1,2%</a:t>
            </a:r>
            <a:endParaRPr sz="1200"/>
          </a:p>
        </p:txBody>
      </p:sp>
      <p:sp>
        <p:nvSpPr>
          <p:cNvPr id="385" name="Google Shape;385;p49"/>
          <p:cNvSpPr txBox="1"/>
          <p:nvPr>
            <p:ph idx="4294967295" type="title"/>
          </p:nvPr>
        </p:nvSpPr>
        <p:spPr>
          <a:xfrm>
            <a:off x="8180300" y="4178375"/>
            <a:ext cx="7728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0,4%</a:t>
            </a:r>
            <a:endParaRPr sz="1200"/>
          </a:p>
        </p:txBody>
      </p:sp>
      <p:sp>
        <p:nvSpPr>
          <p:cNvPr id="386" name="Google Shape;386;p49"/>
          <p:cNvSpPr txBox="1"/>
          <p:nvPr>
            <p:ph idx="4294967295" type="title"/>
          </p:nvPr>
        </p:nvSpPr>
        <p:spPr>
          <a:xfrm>
            <a:off x="8180300" y="3576250"/>
            <a:ext cx="7728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0,8%</a:t>
            </a:r>
            <a:endParaRPr sz="1200"/>
          </a:p>
        </p:txBody>
      </p:sp>
      <p:sp>
        <p:nvSpPr>
          <p:cNvPr id="387" name="Google Shape;387;p49"/>
          <p:cNvSpPr txBox="1"/>
          <p:nvPr>
            <p:ph idx="4294967295" type="title"/>
          </p:nvPr>
        </p:nvSpPr>
        <p:spPr>
          <a:xfrm>
            <a:off x="8180300" y="2371988"/>
            <a:ext cx="7728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1,6%</a:t>
            </a:r>
            <a:endParaRPr sz="1200"/>
          </a:p>
        </p:txBody>
      </p:sp>
      <p:sp>
        <p:nvSpPr>
          <p:cNvPr id="388" name="Google Shape;388;p49"/>
          <p:cNvSpPr txBox="1"/>
          <p:nvPr>
            <p:ph idx="4294967295" type="title"/>
          </p:nvPr>
        </p:nvSpPr>
        <p:spPr>
          <a:xfrm>
            <a:off x="8180300" y="1769863"/>
            <a:ext cx="7728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2,0%</a:t>
            </a:r>
            <a:endParaRPr sz="1200"/>
          </a:p>
        </p:txBody>
      </p:sp>
      <p:sp>
        <p:nvSpPr>
          <p:cNvPr id="389" name="Google Shape;389;p49"/>
          <p:cNvSpPr txBox="1"/>
          <p:nvPr>
            <p:ph idx="4294967295" type="title"/>
          </p:nvPr>
        </p:nvSpPr>
        <p:spPr>
          <a:xfrm>
            <a:off x="8180300" y="565613"/>
            <a:ext cx="7728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2,8%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/>
        </p:nvSpPr>
        <p:spPr>
          <a:xfrm>
            <a:off x="-75325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5" name="Google Shape;395;p50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35" y="348612"/>
            <a:ext cx="6303464" cy="41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 title="Graphiqu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826" y="2699775"/>
            <a:ext cx="3850775" cy="22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0"/>
          <p:cNvSpPr txBox="1"/>
          <p:nvPr>
            <p:ph idx="4294967295" type="title"/>
          </p:nvPr>
        </p:nvSpPr>
        <p:spPr>
          <a:xfrm>
            <a:off x="1761750" y="0"/>
            <a:ext cx="56205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Ground Access Mode</a:t>
            </a:r>
            <a:endParaRPr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1"/>
          <p:cNvPicPr preferRelativeResize="0"/>
          <p:nvPr/>
        </p:nvPicPr>
        <p:blipFill rotWithShape="1">
          <a:blip r:embed="rId3">
            <a:alphaModFix/>
          </a:blip>
          <a:srcRect b="0" l="8592" r="0" t="0"/>
          <a:stretch/>
        </p:blipFill>
        <p:spPr>
          <a:xfrm>
            <a:off x="3471300" y="620650"/>
            <a:ext cx="5779851" cy="3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0" y="530725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1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LAX</a:t>
            </a: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530725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2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ONT</a:t>
            </a: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11" name="Google Shape;411;p52"/>
          <p:cNvPicPr preferRelativeResize="0"/>
          <p:nvPr/>
        </p:nvPicPr>
        <p:blipFill rotWithShape="1">
          <a:blip r:embed="rId4">
            <a:alphaModFix/>
          </a:blip>
          <a:srcRect b="0" l="15268" r="0" t="0"/>
          <a:stretch/>
        </p:blipFill>
        <p:spPr>
          <a:xfrm>
            <a:off x="3471300" y="622225"/>
            <a:ext cx="5626999" cy="35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1069825" y="530725"/>
            <a:ext cx="34740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Intro: LA Area Airports </a:t>
            </a:r>
            <a:endParaRPr sz="2400"/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993625" y="1614875"/>
            <a:ext cx="7695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4 other LA Area airports are far away from operating near capacit</a:t>
            </a: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Airline service already exists at these airports: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SNA serves over 20 destinations through 7 carriers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LGB serves about 15 destinations through 4 carriers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ONT serves about 15 destinations through 7 carriers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BUR serves about 13 destinations through 6 carriers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These airports are located around the Los Angeles Area 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530725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3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LGB</a:t>
            </a: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18" name="Google Shape;418;p53"/>
          <p:cNvPicPr preferRelativeResize="0"/>
          <p:nvPr/>
        </p:nvPicPr>
        <p:blipFill rotWithShape="1">
          <a:blip r:embed="rId4">
            <a:alphaModFix/>
          </a:blip>
          <a:srcRect b="0" l="5347" r="0" t="0"/>
          <a:stretch/>
        </p:blipFill>
        <p:spPr>
          <a:xfrm>
            <a:off x="3471300" y="620675"/>
            <a:ext cx="5672701" cy="35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530725"/>
            <a:ext cx="13335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SNA</a:t>
            </a: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25" name="Google Shape;425;p54"/>
          <p:cNvPicPr preferRelativeResize="0"/>
          <p:nvPr/>
        </p:nvPicPr>
        <p:blipFill rotWithShape="1">
          <a:blip r:embed="rId3">
            <a:alphaModFix/>
          </a:blip>
          <a:srcRect b="0" l="3864" r="0" t="0"/>
          <a:stretch/>
        </p:blipFill>
        <p:spPr>
          <a:xfrm>
            <a:off x="3471300" y="620663"/>
            <a:ext cx="5672699" cy="35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BUR</a:t>
            </a: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31" name="Google Shape;431;p55"/>
          <p:cNvPicPr preferRelativeResize="0"/>
          <p:nvPr/>
        </p:nvPicPr>
        <p:blipFill rotWithShape="1">
          <a:blip r:embed="rId3">
            <a:alphaModFix/>
          </a:blip>
          <a:srcRect b="0" l="3660" r="0" t="4177"/>
          <a:stretch/>
        </p:blipFill>
        <p:spPr>
          <a:xfrm>
            <a:off x="3471300" y="637563"/>
            <a:ext cx="5672700" cy="35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37" name="Google Shape;4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163" y="503350"/>
            <a:ext cx="5781675" cy="43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6"/>
          <p:cNvSpPr txBox="1"/>
          <p:nvPr>
            <p:ph idx="4294967295" type="title"/>
          </p:nvPr>
        </p:nvSpPr>
        <p:spPr>
          <a:xfrm>
            <a:off x="1761750" y="0"/>
            <a:ext cx="56205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Los Angeles Traffic</a:t>
            </a:r>
            <a:endParaRPr sz="3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4" name="Google Shape;444;p57"/>
          <p:cNvSpPr txBox="1"/>
          <p:nvPr>
            <p:ph idx="4294967295" type="title"/>
          </p:nvPr>
        </p:nvSpPr>
        <p:spPr>
          <a:xfrm>
            <a:off x="1610150" y="0"/>
            <a:ext cx="5923800" cy="5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Travel Time</a:t>
            </a:r>
            <a:endParaRPr sz="3600"/>
          </a:p>
        </p:txBody>
      </p:sp>
      <p:pic>
        <p:nvPicPr>
          <p:cNvPr id="445" name="Google Shape;4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23" y="1735700"/>
            <a:ext cx="2693249" cy="25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750" y="1735700"/>
            <a:ext cx="2693249" cy="256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5375" y="1755875"/>
            <a:ext cx="2693249" cy="256616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7"/>
          <p:cNvSpPr txBox="1"/>
          <p:nvPr/>
        </p:nvSpPr>
        <p:spPr>
          <a:xfrm>
            <a:off x="0" y="626550"/>
            <a:ext cx="30000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LAX</a:t>
            </a:r>
            <a:endParaRPr/>
          </a:p>
        </p:txBody>
      </p:sp>
      <p:sp>
        <p:nvSpPr>
          <p:cNvPr id="449" name="Google Shape;449;p57"/>
          <p:cNvSpPr txBox="1"/>
          <p:nvPr/>
        </p:nvSpPr>
        <p:spPr>
          <a:xfrm>
            <a:off x="3000000" y="626538"/>
            <a:ext cx="30000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BUR</a:t>
            </a:r>
            <a:endParaRPr/>
          </a:p>
        </p:txBody>
      </p:sp>
      <p:sp>
        <p:nvSpPr>
          <p:cNvPr id="450" name="Google Shape;450;p57"/>
          <p:cNvSpPr txBox="1"/>
          <p:nvPr/>
        </p:nvSpPr>
        <p:spPr>
          <a:xfrm>
            <a:off x="6144000" y="626550"/>
            <a:ext cx="30000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ONT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56" name="Google Shape;456;p58"/>
          <p:cNvSpPr txBox="1"/>
          <p:nvPr>
            <p:ph idx="4294967295" type="title"/>
          </p:nvPr>
        </p:nvSpPr>
        <p:spPr>
          <a:xfrm>
            <a:off x="3050875" y="0"/>
            <a:ext cx="3042300" cy="5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Travel Time</a:t>
            </a:r>
            <a:endParaRPr sz="3600"/>
          </a:p>
        </p:txBody>
      </p:sp>
      <p:pic>
        <p:nvPicPr>
          <p:cNvPr id="457" name="Google Shape;4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88" y="643113"/>
            <a:ext cx="3736427" cy="353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225" y="645200"/>
            <a:ext cx="3666380" cy="353707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8"/>
          <p:cNvSpPr txBox="1"/>
          <p:nvPr>
            <p:ph idx="4294967295" type="title"/>
          </p:nvPr>
        </p:nvSpPr>
        <p:spPr>
          <a:xfrm>
            <a:off x="307263" y="3983350"/>
            <a:ext cx="3878700" cy="5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Difference</a:t>
            </a:r>
            <a:endParaRPr/>
          </a:p>
        </p:txBody>
      </p:sp>
      <p:sp>
        <p:nvSpPr>
          <p:cNvPr id="460" name="Google Shape;460;p58"/>
          <p:cNvSpPr txBox="1"/>
          <p:nvPr>
            <p:ph idx="4294967295" type="title"/>
          </p:nvPr>
        </p:nvSpPr>
        <p:spPr>
          <a:xfrm>
            <a:off x="5411263" y="3983350"/>
            <a:ext cx="3042300" cy="5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option : LAX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9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Analysis</a:t>
            </a:r>
            <a:endParaRPr/>
          </a:p>
        </p:txBody>
      </p:sp>
      <p:sp>
        <p:nvSpPr>
          <p:cNvPr id="466" name="Google Shape;466;p59"/>
          <p:cNvSpPr txBox="1"/>
          <p:nvPr>
            <p:ph idx="1" type="body"/>
          </p:nvPr>
        </p:nvSpPr>
        <p:spPr>
          <a:xfrm>
            <a:off x="4753225" y="1232750"/>
            <a:ext cx="4040100" cy="27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Particular emphasis will be placed on determining both cost of rescheduling and potential for fuel savings and carbon footprint reduction due to delay reductions.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begin to check the robustness of the scheduler to see if such a method is feasible under conditions of uncertainty.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Further refinement of the model to 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reflect real airspace conditions and 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Improvement of computation time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85450"/>
            <a:ext cx="4387775" cy="22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 of New Schedule</a:t>
            </a:r>
            <a:endParaRPr/>
          </a:p>
        </p:txBody>
      </p:sp>
      <p:sp>
        <p:nvSpPr>
          <p:cNvPr id="473" name="Google Shape;473;p60"/>
          <p:cNvSpPr txBox="1"/>
          <p:nvPr>
            <p:ph idx="1" type="body"/>
          </p:nvPr>
        </p:nvSpPr>
        <p:spPr>
          <a:xfrm>
            <a:off x="1146025" y="1468500"/>
            <a:ext cx="25335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Time</a:t>
            </a:r>
            <a:endParaRPr b="1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most LA travelers, the passenger travels by car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 ground travel time change: +/- 40 minutes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Reduced air delay: 3.1 min air (5.4 min block)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 change for passenger 45.4 minutes less to 36.9 minutes more.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0"/>
          <p:cNvSpPr txBox="1"/>
          <p:nvPr>
            <p:ph idx="2" type="body"/>
          </p:nvPr>
        </p:nvSpPr>
        <p:spPr>
          <a:xfrm>
            <a:off x="3679401" y="1468500"/>
            <a:ext cx="2661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Money</a:t>
            </a:r>
            <a:endParaRPr b="1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airline saves $2.30 on operating cost/passenger on block delay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passenger spends +/- $2.94 on fuel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LAX landing fee and terminal concession revenue goes to BUR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0"/>
          <p:cNvSpPr txBox="1"/>
          <p:nvPr>
            <p:ph idx="3" type="body"/>
          </p:nvPr>
        </p:nvSpPr>
        <p:spPr>
          <a:xfrm>
            <a:off x="6212750" y="1468500"/>
            <a:ext cx="2661900" cy="31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Emissions</a:t>
            </a:r>
            <a:endParaRPr b="1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airline reduces its carbon footprint by 1.65 lbs CO2/passenger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passenger’s carbon footprint changes by +/- 19.7 lbs CO2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passengers end up closer to their destination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▪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passengers end up farther from their destination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0"/>
          <p:cNvSpPr txBox="1"/>
          <p:nvPr/>
        </p:nvSpPr>
        <p:spPr>
          <a:xfrm>
            <a:off x="4849250" y="231325"/>
            <a:ext cx="37734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 theoretical passenger lives somewhere between LAX and BUR, and flies to BUR instead of LAX (assuming Boeing 737-800)</a:t>
            </a:r>
            <a:endParaRPr sz="1800"/>
          </a:p>
        </p:txBody>
      </p:sp>
      <p:sp>
        <p:nvSpPr>
          <p:cNvPr id="477" name="Google Shape;477;p60"/>
          <p:cNvSpPr txBox="1"/>
          <p:nvPr/>
        </p:nvSpPr>
        <p:spPr>
          <a:xfrm>
            <a:off x="1271275" y="4504475"/>
            <a:ext cx="7351500" cy="514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Question: How many passengers on that flight will end up closer to vs. farther from their destination?</a:t>
            </a:r>
            <a:endParaRPr/>
          </a:p>
        </p:txBody>
      </p:sp>
      <p:cxnSp>
        <p:nvCxnSpPr>
          <p:cNvPr id="478" name="Google Shape;478;p60"/>
          <p:cNvCxnSpPr/>
          <p:nvPr/>
        </p:nvCxnSpPr>
        <p:spPr>
          <a:xfrm rot="-5400000">
            <a:off x="5634875" y="3718300"/>
            <a:ext cx="1124400" cy="388500"/>
          </a:xfrm>
          <a:prstGeom prst="bentConnector3">
            <a:avLst>
              <a:gd fmla="val 1020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60"/>
          <p:cNvCxnSpPr/>
          <p:nvPr/>
        </p:nvCxnSpPr>
        <p:spPr>
          <a:xfrm rot="-5400000">
            <a:off x="5888850" y="3942550"/>
            <a:ext cx="781200" cy="388500"/>
          </a:xfrm>
          <a:prstGeom prst="bentConnector3">
            <a:avLst>
              <a:gd fmla="val 10094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485" name="Google Shape;485;p61"/>
          <p:cNvSpPr txBox="1"/>
          <p:nvPr>
            <p:ph idx="1" type="body"/>
          </p:nvPr>
        </p:nvSpPr>
        <p:spPr>
          <a:xfrm>
            <a:off x="993625" y="1614875"/>
            <a:ext cx="75408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 travel to/from LA Area would be similar to pre-deregulation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Government or other governing body regulates frequency of flights, departure times, and destination airports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Many entities involved: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Nearly all domestic airlines and some international airlines 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 Area airports, and all airports with non-stop service to this region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FAA and Air Traffic Controllers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Federal, state and local governments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Local communities 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International communities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Incentives</a:t>
            </a:r>
            <a:endParaRPr/>
          </a:p>
        </p:txBody>
      </p:sp>
      <p:sp>
        <p:nvSpPr>
          <p:cNvPr id="491" name="Google Shape;491;p62"/>
          <p:cNvSpPr txBox="1"/>
          <p:nvPr>
            <p:ph idx="1" type="body"/>
          </p:nvPr>
        </p:nvSpPr>
        <p:spPr>
          <a:xfrm>
            <a:off x="993625" y="1614875"/>
            <a:ext cx="75408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current free market minimizes costs to all entities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Any disruptions will come at costs to at least some users: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Costs of increased ground/road travel time and pollution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Costs of more complex international connections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Costs of reduced airline and airport revenue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Psychological costs associated with loss of convenience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Existing incentives: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More efficient airside travel experience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Reduced aircraft operating costs and pollution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Some individuals may not accept any incentives at all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1069825" y="530725"/>
            <a:ext cx="34740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Intro: LA Area Airports </a:t>
            </a:r>
            <a:endParaRPr sz="2400"/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993625" y="1614875"/>
            <a:ext cx="76953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However, these airports carry curfews and restrictions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SNA has night curfews with operations prohibited between 11PM and 7AM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Especially noisy aircraft are also prohibited from flying to the airport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LGB has noise and flight restrictions, but no curfew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BUR has noise restrictions and curfew on especially noisy aircraft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ONT has no explicit noise restrictions or curfew in place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These airports’ runways may not accommodate very large aircraft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</p:txBody>
      </p:sp>
      <p:sp>
        <p:nvSpPr>
          <p:cNvPr id="497" name="Google Shape;497;p63"/>
          <p:cNvSpPr txBox="1"/>
          <p:nvPr>
            <p:ph idx="1" type="body"/>
          </p:nvPr>
        </p:nvSpPr>
        <p:spPr>
          <a:xfrm>
            <a:off x="1146025" y="1767275"/>
            <a:ext cx="3909000" cy="31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Open Sans"/>
              <a:buChar char="▪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Reduced emissions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▪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Better passenger experience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▪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Possible cost savings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▪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A better utilized system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▪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Reduced ground traffic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▪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Possible increased profits for airlines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▪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Time savings! 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050" y="1767275"/>
            <a:ext cx="3784176" cy="269062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3"/>
          <p:cNvSpPr txBox="1"/>
          <p:nvPr/>
        </p:nvSpPr>
        <p:spPr>
          <a:xfrm>
            <a:off x="5132450" y="4473175"/>
            <a:ext cx="3783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but for the air and airport taxiways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4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</p:txBody>
      </p:sp>
      <p:sp>
        <p:nvSpPr>
          <p:cNvPr id="505" name="Google Shape;505;p64"/>
          <p:cNvSpPr txBox="1"/>
          <p:nvPr>
            <p:ph idx="1" type="body"/>
          </p:nvPr>
        </p:nvSpPr>
        <p:spPr>
          <a:xfrm>
            <a:off x="4911225" y="1767275"/>
            <a:ext cx="37755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▪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Changing from the norm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▪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Rerouting flight paths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▪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Passengers could be resistant to change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▪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Increased traffic at 4 airports other than LAX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▪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Loss of profit for LAX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▪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Might not be a demand for rerouted flights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6" name="Google Shape;5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75" y="2091025"/>
            <a:ext cx="4473949" cy="25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5"/>
          <p:cNvSpPr txBox="1"/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12" name="Google Shape;512;p65"/>
          <p:cNvSpPr txBox="1"/>
          <p:nvPr>
            <p:ph idx="1" type="body"/>
          </p:nvPr>
        </p:nvSpPr>
        <p:spPr>
          <a:xfrm>
            <a:off x="1146025" y="1746650"/>
            <a:ext cx="36546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Open Sans"/>
              <a:buChar char="▪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Background research on the LA airport markets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▪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Obtained data from ASPM and Google Maps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▪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Visualized both data sets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▪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Optimized and analyzed data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▪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Outline implementation of our proposed solution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3" name="Google Shape;5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350" y="2030725"/>
            <a:ext cx="3896024" cy="21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1069825" y="530725"/>
            <a:ext cx="34005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Motivation</a:t>
            </a:r>
            <a:endParaRPr sz="2400"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993625" y="1614875"/>
            <a:ext cx="75408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Aircraft delays are costly, inefficient, and unpleasant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Airlines must pay more for crew time, fuel, and other resources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Additional airline costs if delay causes missed delays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Interferes with airport departure slots and can cause ripple effect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Generates unnecessary noise and fuel pollution 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Creates stress for travelers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 traffic delays affect everybody, especially at a scale such as LAX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Travelers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Ground Transportation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Pilots, Flight Attendants, Airline and Airport Ground Service Agents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 Traffic Controllers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1069825" y="530725"/>
            <a:ext cx="34005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Research Question</a:t>
            </a:r>
            <a:endParaRPr sz="2400"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993625" y="1614875"/>
            <a:ext cx="75408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How can these delays be reduced? 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Proposed Solution</a:t>
            </a: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: Redistribute air traffic among LA Area airports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Forced market - flights no longer offered based on demand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Scheduled flights are assigned based on how congested LAX is at a particular time of day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Sole criteria for redistribution: reducing the ground delay at LAX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b="1"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Additional Considerations</a:t>
            </a:r>
            <a:endParaRPr b="1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Reduced delay will reduce environmental, operational costs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Travelers must receive incentives for loss of convenience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1069825" y="530725"/>
            <a:ext cx="34005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Broad Theory</a:t>
            </a:r>
            <a:endParaRPr sz="2400"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993625" y="1614875"/>
            <a:ext cx="75408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LAX is not always congested to extreme degrees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Most notable delays in later morning and later afternoon rushes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Travelers are generally flexible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Passengers are already willing to pay more for airfare from other airports because of better travel experience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▫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Relatively few travelers live exclusively close to a certain airport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Demand is steady and increasing to other airports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Costs of loss of free market do not outweigh benefits of better efficiency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5038" y="2279462"/>
            <a:ext cx="2288600" cy="15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700" y="1928613"/>
            <a:ext cx="1490497" cy="22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480950" y="2287938"/>
            <a:ext cx="2246250" cy="15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8200" y="1934884"/>
            <a:ext cx="1586876" cy="227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4275" y="1944533"/>
            <a:ext cx="1569925" cy="225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idx="4294967295" type="title"/>
          </p:nvPr>
        </p:nvSpPr>
        <p:spPr>
          <a:xfrm>
            <a:off x="208175" y="348375"/>
            <a:ext cx="6239400" cy="10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Five Major Airports</a:t>
            </a:r>
            <a:endParaRPr/>
          </a:p>
        </p:txBody>
      </p:sp>
      <p:sp>
        <p:nvSpPr>
          <p:cNvPr id="161" name="Google Shape;161;p22"/>
          <p:cNvSpPr txBox="1"/>
          <p:nvPr>
            <p:ph idx="4294967295" type="title"/>
          </p:nvPr>
        </p:nvSpPr>
        <p:spPr>
          <a:xfrm>
            <a:off x="786488" y="1289550"/>
            <a:ext cx="7857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LAX</a:t>
            </a:r>
            <a:endParaRPr/>
          </a:p>
        </p:txBody>
      </p:sp>
      <p:sp>
        <p:nvSpPr>
          <p:cNvPr id="162" name="Google Shape;162;p22"/>
          <p:cNvSpPr txBox="1"/>
          <p:nvPr>
            <p:ph idx="4294967295" type="title"/>
          </p:nvPr>
        </p:nvSpPr>
        <p:spPr>
          <a:xfrm>
            <a:off x="2326855" y="1289550"/>
            <a:ext cx="11382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Wayne</a:t>
            </a:r>
            <a:endParaRPr/>
          </a:p>
        </p:txBody>
      </p:sp>
      <p:sp>
        <p:nvSpPr>
          <p:cNvPr id="163" name="Google Shape;163;p22"/>
          <p:cNvSpPr txBox="1"/>
          <p:nvPr>
            <p:ph idx="4294967295" type="title"/>
          </p:nvPr>
        </p:nvSpPr>
        <p:spPr>
          <a:xfrm>
            <a:off x="4051054" y="1289550"/>
            <a:ext cx="10419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Ontario</a:t>
            </a:r>
            <a:endParaRPr/>
          </a:p>
        </p:txBody>
      </p:sp>
      <p:sp>
        <p:nvSpPr>
          <p:cNvPr id="164" name="Google Shape;164;p22"/>
          <p:cNvSpPr txBox="1"/>
          <p:nvPr>
            <p:ph idx="4294967295" type="title"/>
          </p:nvPr>
        </p:nvSpPr>
        <p:spPr>
          <a:xfrm>
            <a:off x="5958788" y="1289550"/>
            <a:ext cx="7857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 Hope</a:t>
            </a:r>
            <a:endParaRPr/>
          </a:p>
        </p:txBody>
      </p:sp>
      <p:sp>
        <p:nvSpPr>
          <p:cNvPr id="165" name="Google Shape;165;p22"/>
          <p:cNvSpPr txBox="1"/>
          <p:nvPr>
            <p:ph idx="4294967295" type="title"/>
          </p:nvPr>
        </p:nvSpPr>
        <p:spPr>
          <a:xfrm>
            <a:off x="7706375" y="1289550"/>
            <a:ext cx="960900" cy="5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Beach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